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69" r:id="rId3"/>
    <p:sldId id="270" r:id="rId4"/>
    <p:sldId id="259" r:id="rId5"/>
    <p:sldId id="257" r:id="rId6"/>
    <p:sldId id="260" r:id="rId7"/>
    <p:sldId id="262" r:id="rId8"/>
    <p:sldId id="263" r:id="rId9"/>
    <p:sldId id="276" r:id="rId10"/>
    <p:sldId id="258" r:id="rId11"/>
    <p:sldId id="268" r:id="rId12"/>
    <p:sldId id="267" r:id="rId13"/>
    <p:sldId id="271" r:id="rId14"/>
    <p:sldId id="272" r:id="rId15"/>
    <p:sldId id="280" r:id="rId16"/>
    <p:sldId id="266" r:id="rId17"/>
    <p:sldId id="274" r:id="rId18"/>
    <p:sldId id="278" r:id="rId19"/>
    <p:sldId id="279" r:id="rId20"/>
    <p:sldId id="277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A000B-DFB7-425E-BBE2-4E3D0EFDF1F0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TT"/>
        </a:p>
      </dgm:t>
    </dgm:pt>
    <dgm:pt modelId="{86533B5F-E8E6-465B-B345-9B5DB76A363B}">
      <dgm:prSet phldrT="[Text]"/>
      <dgm:spPr/>
      <dgm:t>
        <a:bodyPr/>
        <a:lstStyle/>
        <a:p>
          <a:r>
            <a:rPr lang="en-TT" dirty="0" smtClean="0"/>
            <a:t>Healthy Soil</a:t>
          </a:r>
          <a:endParaRPr lang="en-TT" dirty="0"/>
        </a:p>
      </dgm:t>
    </dgm:pt>
    <dgm:pt modelId="{9546C5CC-8DBD-4F8A-99F1-1A7A5CF1043B}" type="parTrans" cxnId="{99AEC040-A40C-4717-82C0-26ACB1B90912}">
      <dgm:prSet/>
      <dgm:spPr/>
      <dgm:t>
        <a:bodyPr/>
        <a:lstStyle/>
        <a:p>
          <a:endParaRPr lang="en-TT"/>
        </a:p>
      </dgm:t>
    </dgm:pt>
    <dgm:pt modelId="{55F49C55-64AC-447C-BA1B-4AA40C44D65A}" type="sibTrans" cxnId="{99AEC040-A40C-4717-82C0-26ACB1B90912}">
      <dgm:prSet/>
      <dgm:spPr/>
      <dgm:t>
        <a:bodyPr/>
        <a:lstStyle/>
        <a:p>
          <a:endParaRPr lang="en-TT"/>
        </a:p>
      </dgm:t>
    </dgm:pt>
    <dgm:pt modelId="{F580C3CE-B471-4000-8CBF-0FB2741CD57A}">
      <dgm:prSet phldrT="[Text]" custT="1"/>
      <dgm:spPr/>
      <dgm:t>
        <a:bodyPr/>
        <a:lstStyle/>
        <a:p>
          <a:r>
            <a:rPr lang="en-TT" sz="1600" dirty="0" smtClean="0"/>
            <a:t>Land Preparation</a:t>
          </a:r>
          <a:endParaRPr lang="en-TT" sz="1600" dirty="0"/>
        </a:p>
      </dgm:t>
    </dgm:pt>
    <dgm:pt modelId="{32ACB4A5-4F91-4F00-82A1-684390BBFC5E}" type="parTrans" cxnId="{70B8A193-444E-47B9-9AAA-60EAE62299DA}">
      <dgm:prSet/>
      <dgm:spPr/>
      <dgm:t>
        <a:bodyPr/>
        <a:lstStyle/>
        <a:p>
          <a:endParaRPr lang="en-TT"/>
        </a:p>
      </dgm:t>
    </dgm:pt>
    <dgm:pt modelId="{10B7C5C8-CA96-4740-AD57-3DA9BAEC9C21}" type="sibTrans" cxnId="{70B8A193-444E-47B9-9AAA-60EAE62299DA}">
      <dgm:prSet/>
      <dgm:spPr/>
      <dgm:t>
        <a:bodyPr/>
        <a:lstStyle/>
        <a:p>
          <a:endParaRPr lang="en-TT"/>
        </a:p>
      </dgm:t>
    </dgm:pt>
    <dgm:pt modelId="{F3B28F34-2EEF-4C08-B611-665B4937783C}">
      <dgm:prSet phldrT="[Text]" custT="1"/>
      <dgm:spPr/>
      <dgm:t>
        <a:bodyPr/>
        <a:lstStyle/>
        <a:p>
          <a:r>
            <a:rPr lang="en-TT" sz="1600" dirty="0" smtClean="0"/>
            <a:t>Water Use</a:t>
          </a:r>
          <a:endParaRPr lang="en-TT" sz="1600" dirty="0"/>
        </a:p>
      </dgm:t>
    </dgm:pt>
    <dgm:pt modelId="{177158F1-04BD-4EDE-B76B-C4A877027A1F}" type="parTrans" cxnId="{4F621557-B4B8-4D96-AECE-9A79B70315DC}">
      <dgm:prSet/>
      <dgm:spPr/>
      <dgm:t>
        <a:bodyPr/>
        <a:lstStyle/>
        <a:p>
          <a:endParaRPr lang="en-TT"/>
        </a:p>
      </dgm:t>
    </dgm:pt>
    <dgm:pt modelId="{D2740F1B-72E1-41C7-B36D-D5E937FB0FBD}" type="sibTrans" cxnId="{4F621557-B4B8-4D96-AECE-9A79B70315DC}">
      <dgm:prSet/>
      <dgm:spPr/>
      <dgm:t>
        <a:bodyPr/>
        <a:lstStyle/>
        <a:p>
          <a:endParaRPr lang="en-TT"/>
        </a:p>
      </dgm:t>
    </dgm:pt>
    <dgm:pt modelId="{7EEC1502-0705-4AA5-932C-55169D8D0A71}">
      <dgm:prSet phldrT="[Text]" custT="1"/>
      <dgm:spPr/>
      <dgm:t>
        <a:bodyPr/>
        <a:lstStyle/>
        <a:p>
          <a:r>
            <a:rPr lang="en-TT" sz="1600" dirty="0" smtClean="0"/>
            <a:t>Crop and Seed Selection</a:t>
          </a:r>
          <a:endParaRPr lang="en-TT" sz="1600" dirty="0"/>
        </a:p>
      </dgm:t>
    </dgm:pt>
    <dgm:pt modelId="{573ACA57-3677-4820-AC14-A95F085FACD3}" type="parTrans" cxnId="{ED035E20-9C4D-417D-93C1-DD3A1698D098}">
      <dgm:prSet/>
      <dgm:spPr/>
      <dgm:t>
        <a:bodyPr/>
        <a:lstStyle/>
        <a:p>
          <a:endParaRPr lang="en-TT"/>
        </a:p>
      </dgm:t>
    </dgm:pt>
    <dgm:pt modelId="{F360DB0F-E65E-4AEC-9067-3222535D0A32}" type="sibTrans" cxnId="{ED035E20-9C4D-417D-93C1-DD3A1698D098}">
      <dgm:prSet/>
      <dgm:spPr/>
      <dgm:t>
        <a:bodyPr/>
        <a:lstStyle/>
        <a:p>
          <a:endParaRPr lang="en-TT"/>
        </a:p>
      </dgm:t>
    </dgm:pt>
    <dgm:pt modelId="{9824DEA8-A658-428C-80D9-10F3E679B711}">
      <dgm:prSet phldrT="[Text]" custT="1"/>
      <dgm:spPr/>
      <dgm:t>
        <a:bodyPr/>
        <a:lstStyle/>
        <a:p>
          <a:r>
            <a:rPr lang="en-TT" sz="1600" dirty="0" smtClean="0"/>
            <a:t>Agricultural Inputs</a:t>
          </a:r>
          <a:endParaRPr lang="en-TT" sz="1600" dirty="0"/>
        </a:p>
      </dgm:t>
    </dgm:pt>
    <dgm:pt modelId="{45E6CB46-82CC-4939-BA9F-381D4736776D}" type="parTrans" cxnId="{063E1CA8-652B-43DB-9E90-7A2011EF4CCC}">
      <dgm:prSet/>
      <dgm:spPr/>
      <dgm:t>
        <a:bodyPr/>
        <a:lstStyle/>
        <a:p>
          <a:endParaRPr lang="en-TT"/>
        </a:p>
      </dgm:t>
    </dgm:pt>
    <dgm:pt modelId="{49373BC5-8319-44CC-B4A2-2AD030C6AFB4}" type="sibTrans" cxnId="{063E1CA8-652B-43DB-9E90-7A2011EF4CCC}">
      <dgm:prSet/>
      <dgm:spPr/>
      <dgm:t>
        <a:bodyPr/>
        <a:lstStyle/>
        <a:p>
          <a:endParaRPr lang="en-TT"/>
        </a:p>
      </dgm:t>
    </dgm:pt>
    <dgm:pt modelId="{35AD7521-8ECF-47E2-AD77-2CCEA2DCCBC2}" type="pres">
      <dgm:prSet presAssocID="{671A000B-DFB7-425E-BBE2-4E3D0EFDF1F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TT"/>
        </a:p>
      </dgm:t>
    </dgm:pt>
    <dgm:pt modelId="{DBDB8E16-410B-4EFF-9419-9668E49036FE}" type="pres">
      <dgm:prSet presAssocID="{86533B5F-E8E6-465B-B345-9B5DB76A363B}" presName="centerShape" presStyleLbl="node0" presStyleIdx="0" presStyleCnt="1"/>
      <dgm:spPr/>
      <dgm:t>
        <a:bodyPr/>
        <a:lstStyle/>
        <a:p>
          <a:endParaRPr lang="en-TT"/>
        </a:p>
      </dgm:t>
    </dgm:pt>
    <dgm:pt modelId="{4164BED6-A80D-40FB-8A56-CAEDB6ADEEF0}" type="pres">
      <dgm:prSet presAssocID="{F580C3CE-B471-4000-8CBF-0FB2741CD57A}" presName="node" presStyleLbl="node1" presStyleIdx="0" presStyleCnt="4" custScaleX="160506" custScaleY="160293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2F692C7D-25AE-475F-8125-A1F398E37745}" type="pres">
      <dgm:prSet presAssocID="{F580C3CE-B471-4000-8CBF-0FB2741CD57A}" presName="dummy" presStyleCnt="0"/>
      <dgm:spPr/>
    </dgm:pt>
    <dgm:pt modelId="{222B688C-DDEC-4B92-94D1-94EE51E3AC01}" type="pres">
      <dgm:prSet presAssocID="{10B7C5C8-CA96-4740-AD57-3DA9BAEC9C21}" presName="sibTrans" presStyleLbl="sibTrans2D1" presStyleIdx="0" presStyleCnt="4"/>
      <dgm:spPr/>
      <dgm:t>
        <a:bodyPr/>
        <a:lstStyle/>
        <a:p>
          <a:endParaRPr lang="en-TT"/>
        </a:p>
      </dgm:t>
    </dgm:pt>
    <dgm:pt modelId="{B9D64015-87DC-4C03-8C8E-5EBAFC62AA25}" type="pres">
      <dgm:prSet presAssocID="{F3B28F34-2EEF-4C08-B611-665B4937783C}" presName="node" presStyleLbl="node1" presStyleIdx="1" presStyleCnt="4" custScaleX="162389" custScaleY="176773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509DE267-D9D5-4745-85A0-3D5E31D56EB4}" type="pres">
      <dgm:prSet presAssocID="{F3B28F34-2EEF-4C08-B611-665B4937783C}" presName="dummy" presStyleCnt="0"/>
      <dgm:spPr/>
    </dgm:pt>
    <dgm:pt modelId="{2184BB0C-E524-45A0-ACF8-82143CB14A9A}" type="pres">
      <dgm:prSet presAssocID="{D2740F1B-72E1-41C7-B36D-D5E937FB0FBD}" presName="sibTrans" presStyleLbl="sibTrans2D1" presStyleIdx="1" presStyleCnt="4"/>
      <dgm:spPr/>
      <dgm:t>
        <a:bodyPr/>
        <a:lstStyle/>
        <a:p>
          <a:endParaRPr lang="en-TT"/>
        </a:p>
      </dgm:t>
    </dgm:pt>
    <dgm:pt modelId="{29971AF3-8247-4E3C-9CF1-19CD14DD11D2}" type="pres">
      <dgm:prSet presAssocID="{7EEC1502-0705-4AA5-932C-55169D8D0A71}" presName="node" presStyleLbl="node1" presStyleIdx="2" presStyleCnt="4" custScaleX="178807" custScaleY="167662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221430E7-4AF7-4827-A42A-709C36DC3428}" type="pres">
      <dgm:prSet presAssocID="{7EEC1502-0705-4AA5-932C-55169D8D0A71}" presName="dummy" presStyleCnt="0"/>
      <dgm:spPr/>
    </dgm:pt>
    <dgm:pt modelId="{D66B2A91-3FC6-468E-851F-E25D2BDD79ED}" type="pres">
      <dgm:prSet presAssocID="{F360DB0F-E65E-4AEC-9067-3222535D0A32}" presName="sibTrans" presStyleLbl="sibTrans2D1" presStyleIdx="2" presStyleCnt="4"/>
      <dgm:spPr/>
      <dgm:t>
        <a:bodyPr/>
        <a:lstStyle/>
        <a:p>
          <a:endParaRPr lang="en-TT"/>
        </a:p>
      </dgm:t>
    </dgm:pt>
    <dgm:pt modelId="{D21160F9-DD70-46C3-9C41-26F417271D0A}" type="pres">
      <dgm:prSet presAssocID="{9824DEA8-A658-428C-80D9-10F3E679B711}" presName="node" presStyleLbl="node1" presStyleIdx="3" presStyleCnt="4" custScaleX="164849" custScaleY="179494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355B8676-545B-429D-B671-5D135679C4F2}" type="pres">
      <dgm:prSet presAssocID="{9824DEA8-A658-428C-80D9-10F3E679B711}" presName="dummy" presStyleCnt="0"/>
      <dgm:spPr/>
    </dgm:pt>
    <dgm:pt modelId="{8F6DF6F5-7DC0-4498-8649-8006EEBACF6B}" type="pres">
      <dgm:prSet presAssocID="{49373BC5-8319-44CC-B4A2-2AD030C6AFB4}" presName="sibTrans" presStyleLbl="sibTrans2D1" presStyleIdx="3" presStyleCnt="4"/>
      <dgm:spPr/>
      <dgm:t>
        <a:bodyPr/>
        <a:lstStyle/>
        <a:p>
          <a:endParaRPr lang="en-TT"/>
        </a:p>
      </dgm:t>
    </dgm:pt>
  </dgm:ptLst>
  <dgm:cxnLst>
    <dgm:cxn modelId="{256DF2D7-D16C-4DB3-9288-0AA79BC1D495}" type="presOf" srcId="{F580C3CE-B471-4000-8CBF-0FB2741CD57A}" destId="{4164BED6-A80D-40FB-8A56-CAEDB6ADEEF0}" srcOrd="0" destOrd="0" presId="urn:microsoft.com/office/officeart/2005/8/layout/radial6"/>
    <dgm:cxn modelId="{DCD81C38-1616-47B9-A8FD-55CD7EFE58F0}" type="presOf" srcId="{D2740F1B-72E1-41C7-B36D-D5E937FB0FBD}" destId="{2184BB0C-E524-45A0-ACF8-82143CB14A9A}" srcOrd="0" destOrd="0" presId="urn:microsoft.com/office/officeart/2005/8/layout/radial6"/>
    <dgm:cxn modelId="{D09C7A57-E814-47D1-BE54-3A4138DDF19E}" type="presOf" srcId="{F3B28F34-2EEF-4C08-B611-665B4937783C}" destId="{B9D64015-87DC-4C03-8C8E-5EBAFC62AA25}" srcOrd="0" destOrd="0" presId="urn:microsoft.com/office/officeart/2005/8/layout/radial6"/>
    <dgm:cxn modelId="{F160611B-C01D-4FDC-850E-B817BDF0FF7C}" type="presOf" srcId="{10B7C5C8-CA96-4740-AD57-3DA9BAEC9C21}" destId="{222B688C-DDEC-4B92-94D1-94EE51E3AC01}" srcOrd="0" destOrd="0" presId="urn:microsoft.com/office/officeart/2005/8/layout/radial6"/>
    <dgm:cxn modelId="{70B8A193-444E-47B9-9AAA-60EAE62299DA}" srcId="{86533B5F-E8E6-465B-B345-9B5DB76A363B}" destId="{F580C3CE-B471-4000-8CBF-0FB2741CD57A}" srcOrd="0" destOrd="0" parTransId="{32ACB4A5-4F91-4F00-82A1-684390BBFC5E}" sibTransId="{10B7C5C8-CA96-4740-AD57-3DA9BAEC9C21}"/>
    <dgm:cxn modelId="{063E1CA8-652B-43DB-9E90-7A2011EF4CCC}" srcId="{86533B5F-E8E6-465B-B345-9B5DB76A363B}" destId="{9824DEA8-A658-428C-80D9-10F3E679B711}" srcOrd="3" destOrd="0" parTransId="{45E6CB46-82CC-4939-BA9F-381D4736776D}" sibTransId="{49373BC5-8319-44CC-B4A2-2AD030C6AFB4}"/>
    <dgm:cxn modelId="{99AEC040-A40C-4717-82C0-26ACB1B90912}" srcId="{671A000B-DFB7-425E-BBE2-4E3D0EFDF1F0}" destId="{86533B5F-E8E6-465B-B345-9B5DB76A363B}" srcOrd="0" destOrd="0" parTransId="{9546C5CC-8DBD-4F8A-99F1-1A7A5CF1043B}" sibTransId="{55F49C55-64AC-447C-BA1B-4AA40C44D65A}"/>
    <dgm:cxn modelId="{8BC84C08-DDDE-4898-A306-6E7B5C221C21}" type="presOf" srcId="{671A000B-DFB7-425E-BBE2-4E3D0EFDF1F0}" destId="{35AD7521-8ECF-47E2-AD77-2CCEA2DCCBC2}" srcOrd="0" destOrd="0" presId="urn:microsoft.com/office/officeart/2005/8/layout/radial6"/>
    <dgm:cxn modelId="{4DED72AB-7771-4DB3-91F8-C9C0DE6A1521}" type="presOf" srcId="{7EEC1502-0705-4AA5-932C-55169D8D0A71}" destId="{29971AF3-8247-4E3C-9CF1-19CD14DD11D2}" srcOrd="0" destOrd="0" presId="urn:microsoft.com/office/officeart/2005/8/layout/radial6"/>
    <dgm:cxn modelId="{14E02DBD-C55D-4F73-A754-37E7839D46D5}" type="presOf" srcId="{49373BC5-8319-44CC-B4A2-2AD030C6AFB4}" destId="{8F6DF6F5-7DC0-4498-8649-8006EEBACF6B}" srcOrd="0" destOrd="0" presId="urn:microsoft.com/office/officeart/2005/8/layout/radial6"/>
    <dgm:cxn modelId="{4F621557-B4B8-4D96-AECE-9A79B70315DC}" srcId="{86533B5F-E8E6-465B-B345-9B5DB76A363B}" destId="{F3B28F34-2EEF-4C08-B611-665B4937783C}" srcOrd="1" destOrd="0" parTransId="{177158F1-04BD-4EDE-B76B-C4A877027A1F}" sibTransId="{D2740F1B-72E1-41C7-B36D-D5E937FB0FBD}"/>
    <dgm:cxn modelId="{ED035E20-9C4D-417D-93C1-DD3A1698D098}" srcId="{86533B5F-E8E6-465B-B345-9B5DB76A363B}" destId="{7EEC1502-0705-4AA5-932C-55169D8D0A71}" srcOrd="2" destOrd="0" parTransId="{573ACA57-3677-4820-AC14-A95F085FACD3}" sibTransId="{F360DB0F-E65E-4AEC-9067-3222535D0A32}"/>
    <dgm:cxn modelId="{13A25834-0B04-4348-B7AB-75251CE74C0C}" type="presOf" srcId="{86533B5F-E8E6-465B-B345-9B5DB76A363B}" destId="{DBDB8E16-410B-4EFF-9419-9668E49036FE}" srcOrd="0" destOrd="0" presId="urn:microsoft.com/office/officeart/2005/8/layout/radial6"/>
    <dgm:cxn modelId="{651FCA58-AEC5-439C-BB7C-85E88AD7329A}" type="presOf" srcId="{F360DB0F-E65E-4AEC-9067-3222535D0A32}" destId="{D66B2A91-3FC6-468E-851F-E25D2BDD79ED}" srcOrd="0" destOrd="0" presId="urn:microsoft.com/office/officeart/2005/8/layout/radial6"/>
    <dgm:cxn modelId="{7C79C1F0-5242-4264-A035-A6ED85A764E4}" type="presOf" srcId="{9824DEA8-A658-428C-80D9-10F3E679B711}" destId="{D21160F9-DD70-46C3-9C41-26F417271D0A}" srcOrd="0" destOrd="0" presId="urn:microsoft.com/office/officeart/2005/8/layout/radial6"/>
    <dgm:cxn modelId="{F9DE8393-AF2E-4A15-983C-346D987B646A}" type="presParOf" srcId="{35AD7521-8ECF-47E2-AD77-2CCEA2DCCBC2}" destId="{DBDB8E16-410B-4EFF-9419-9668E49036FE}" srcOrd="0" destOrd="0" presId="urn:microsoft.com/office/officeart/2005/8/layout/radial6"/>
    <dgm:cxn modelId="{369850D5-EB05-4E1C-94DD-3AB62B308A97}" type="presParOf" srcId="{35AD7521-8ECF-47E2-AD77-2CCEA2DCCBC2}" destId="{4164BED6-A80D-40FB-8A56-CAEDB6ADEEF0}" srcOrd="1" destOrd="0" presId="urn:microsoft.com/office/officeart/2005/8/layout/radial6"/>
    <dgm:cxn modelId="{7E6D57FA-3ECD-461F-BB71-CFB1F2DBAC5B}" type="presParOf" srcId="{35AD7521-8ECF-47E2-AD77-2CCEA2DCCBC2}" destId="{2F692C7D-25AE-475F-8125-A1F398E37745}" srcOrd="2" destOrd="0" presId="urn:microsoft.com/office/officeart/2005/8/layout/radial6"/>
    <dgm:cxn modelId="{2D598153-D85C-4861-BBA0-08C9E7DEABCF}" type="presParOf" srcId="{35AD7521-8ECF-47E2-AD77-2CCEA2DCCBC2}" destId="{222B688C-DDEC-4B92-94D1-94EE51E3AC01}" srcOrd="3" destOrd="0" presId="urn:microsoft.com/office/officeart/2005/8/layout/radial6"/>
    <dgm:cxn modelId="{6F99DF96-07BE-4B74-81E3-19F1D820CF8D}" type="presParOf" srcId="{35AD7521-8ECF-47E2-AD77-2CCEA2DCCBC2}" destId="{B9D64015-87DC-4C03-8C8E-5EBAFC62AA25}" srcOrd="4" destOrd="0" presId="urn:microsoft.com/office/officeart/2005/8/layout/radial6"/>
    <dgm:cxn modelId="{882C1D99-273A-4193-BDA9-F57E26EF998D}" type="presParOf" srcId="{35AD7521-8ECF-47E2-AD77-2CCEA2DCCBC2}" destId="{509DE267-D9D5-4745-85A0-3D5E31D56EB4}" srcOrd="5" destOrd="0" presId="urn:microsoft.com/office/officeart/2005/8/layout/radial6"/>
    <dgm:cxn modelId="{D3419AE1-2C47-409C-B124-364A22B67E46}" type="presParOf" srcId="{35AD7521-8ECF-47E2-AD77-2CCEA2DCCBC2}" destId="{2184BB0C-E524-45A0-ACF8-82143CB14A9A}" srcOrd="6" destOrd="0" presId="urn:microsoft.com/office/officeart/2005/8/layout/radial6"/>
    <dgm:cxn modelId="{822D3C38-B58C-4D85-8B43-35C3041FEA88}" type="presParOf" srcId="{35AD7521-8ECF-47E2-AD77-2CCEA2DCCBC2}" destId="{29971AF3-8247-4E3C-9CF1-19CD14DD11D2}" srcOrd="7" destOrd="0" presId="urn:microsoft.com/office/officeart/2005/8/layout/radial6"/>
    <dgm:cxn modelId="{C329F130-C051-426C-BAF2-51D087B609BE}" type="presParOf" srcId="{35AD7521-8ECF-47E2-AD77-2CCEA2DCCBC2}" destId="{221430E7-4AF7-4827-A42A-709C36DC3428}" srcOrd="8" destOrd="0" presId="urn:microsoft.com/office/officeart/2005/8/layout/radial6"/>
    <dgm:cxn modelId="{023B4D1C-AADC-4FDB-849C-04670CB20BCA}" type="presParOf" srcId="{35AD7521-8ECF-47E2-AD77-2CCEA2DCCBC2}" destId="{D66B2A91-3FC6-468E-851F-E25D2BDD79ED}" srcOrd="9" destOrd="0" presId="urn:microsoft.com/office/officeart/2005/8/layout/radial6"/>
    <dgm:cxn modelId="{71F14977-59FC-44C4-8AD5-E63C67C52B54}" type="presParOf" srcId="{35AD7521-8ECF-47E2-AD77-2CCEA2DCCBC2}" destId="{D21160F9-DD70-46C3-9C41-26F417271D0A}" srcOrd="10" destOrd="0" presId="urn:microsoft.com/office/officeart/2005/8/layout/radial6"/>
    <dgm:cxn modelId="{01F36C42-4357-4E49-ACE8-BEBD39714A3B}" type="presParOf" srcId="{35AD7521-8ECF-47E2-AD77-2CCEA2DCCBC2}" destId="{355B8676-545B-429D-B671-5D135679C4F2}" srcOrd="11" destOrd="0" presId="urn:microsoft.com/office/officeart/2005/8/layout/radial6"/>
    <dgm:cxn modelId="{7E014061-4F64-4FFE-A4BC-CA929B55BDEF}" type="presParOf" srcId="{35AD7521-8ECF-47E2-AD77-2CCEA2DCCBC2}" destId="{8F6DF6F5-7DC0-4498-8649-8006EEBACF6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DF6F5-7DC0-4498-8649-8006EEBACF6B}">
      <dsp:nvSpPr>
        <dsp:cNvPr id="0" name=""/>
        <dsp:cNvSpPr/>
      </dsp:nvSpPr>
      <dsp:spPr>
        <a:xfrm>
          <a:off x="3367873" y="413256"/>
          <a:ext cx="2876835" cy="2876835"/>
        </a:xfrm>
        <a:prstGeom prst="blockArc">
          <a:avLst>
            <a:gd name="adj1" fmla="val 10800000"/>
            <a:gd name="adj2" fmla="val 16200000"/>
            <a:gd name="adj3" fmla="val 4632"/>
          </a:avLst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B2A91-3FC6-468E-851F-E25D2BDD79ED}">
      <dsp:nvSpPr>
        <dsp:cNvPr id="0" name=""/>
        <dsp:cNvSpPr/>
      </dsp:nvSpPr>
      <dsp:spPr>
        <a:xfrm>
          <a:off x="3367873" y="413256"/>
          <a:ext cx="2876835" cy="2876835"/>
        </a:xfrm>
        <a:prstGeom prst="blockArc">
          <a:avLst>
            <a:gd name="adj1" fmla="val 5400000"/>
            <a:gd name="adj2" fmla="val 10800000"/>
            <a:gd name="adj3" fmla="val 4632"/>
          </a:avLst>
        </a:prstGeom>
        <a:solidFill>
          <a:schemeClr val="accent5">
            <a:hueOff val="662110"/>
            <a:satOff val="384"/>
            <a:lumOff val="37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4BB0C-E524-45A0-ACF8-82143CB14A9A}">
      <dsp:nvSpPr>
        <dsp:cNvPr id="0" name=""/>
        <dsp:cNvSpPr/>
      </dsp:nvSpPr>
      <dsp:spPr>
        <a:xfrm>
          <a:off x="3367873" y="413256"/>
          <a:ext cx="2876835" cy="2876835"/>
        </a:xfrm>
        <a:prstGeom prst="blockArc">
          <a:avLst>
            <a:gd name="adj1" fmla="val 0"/>
            <a:gd name="adj2" fmla="val 5400000"/>
            <a:gd name="adj3" fmla="val 4632"/>
          </a:avLst>
        </a:prstGeom>
        <a:solidFill>
          <a:schemeClr val="accent5">
            <a:hueOff val="331055"/>
            <a:satOff val="192"/>
            <a:lumOff val="18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B688C-DDEC-4B92-94D1-94EE51E3AC01}">
      <dsp:nvSpPr>
        <dsp:cNvPr id="0" name=""/>
        <dsp:cNvSpPr/>
      </dsp:nvSpPr>
      <dsp:spPr>
        <a:xfrm>
          <a:off x="3367873" y="413256"/>
          <a:ext cx="2876835" cy="2876835"/>
        </a:xfrm>
        <a:prstGeom prst="blockArc">
          <a:avLst>
            <a:gd name="adj1" fmla="val 16200000"/>
            <a:gd name="adj2" fmla="val 0"/>
            <a:gd name="adj3" fmla="val 46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B8E16-410B-4EFF-9419-9668E49036FE}">
      <dsp:nvSpPr>
        <dsp:cNvPr id="0" name=""/>
        <dsp:cNvSpPr/>
      </dsp:nvSpPr>
      <dsp:spPr>
        <a:xfrm>
          <a:off x="4145271" y="1190653"/>
          <a:ext cx="1322040" cy="13220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2200" kern="1200" dirty="0" smtClean="0"/>
            <a:t>Healthy Soil</a:t>
          </a:r>
          <a:endParaRPr lang="en-TT" sz="2200" kern="1200" dirty="0"/>
        </a:p>
      </dsp:txBody>
      <dsp:txXfrm>
        <a:off x="4338879" y="1384261"/>
        <a:ext cx="934824" cy="934824"/>
      </dsp:txXfrm>
    </dsp:sp>
    <dsp:sp modelId="{4164BED6-A80D-40FB-8A56-CAEDB6ADEEF0}">
      <dsp:nvSpPr>
        <dsp:cNvPr id="0" name=""/>
        <dsp:cNvSpPr/>
      </dsp:nvSpPr>
      <dsp:spPr>
        <a:xfrm>
          <a:off x="4063607" y="-295126"/>
          <a:ext cx="1485367" cy="14833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600" kern="1200" dirty="0" smtClean="0"/>
            <a:t>Land Preparation</a:t>
          </a:r>
          <a:endParaRPr lang="en-TT" sz="1600" kern="1200" dirty="0"/>
        </a:p>
      </dsp:txBody>
      <dsp:txXfrm>
        <a:off x="4281134" y="-77888"/>
        <a:ext cx="1050313" cy="1048920"/>
      </dsp:txXfrm>
    </dsp:sp>
    <dsp:sp modelId="{B9D64015-87DC-4C03-8C8E-5EBAFC62AA25}">
      <dsp:nvSpPr>
        <dsp:cNvPr id="0" name=""/>
        <dsp:cNvSpPr/>
      </dsp:nvSpPr>
      <dsp:spPr>
        <a:xfrm>
          <a:off x="5459996" y="1033720"/>
          <a:ext cx="1502793" cy="1635907"/>
        </a:xfrm>
        <a:prstGeom prst="ellipse">
          <a:avLst/>
        </a:prstGeom>
        <a:solidFill>
          <a:schemeClr val="accent5">
            <a:hueOff val="331055"/>
            <a:satOff val="192"/>
            <a:lumOff val="18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600" kern="1200" dirty="0" smtClean="0"/>
            <a:t>Water Use</a:t>
          </a:r>
          <a:endParaRPr lang="en-TT" sz="1600" kern="1200" dirty="0"/>
        </a:p>
      </dsp:txBody>
      <dsp:txXfrm>
        <a:off x="5680075" y="1273293"/>
        <a:ext cx="1062635" cy="1156761"/>
      </dsp:txXfrm>
    </dsp:sp>
    <dsp:sp modelId="{29971AF3-8247-4E3C-9CF1-19CD14DD11D2}">
      <dsp:nvSpPr>
        <dsp:cNvPr id="0" name=""/>
        <dsp:cNvSpPr/>
      </dsp:nvSpPr>
      <dsp:spPr>
        <a:xfrm>
          <a:off x="3978926" y="2480980"/>
          <a:ext cx="1654730" cy="1551591"/>
        </a:xfrm>
        <a:prstGeom prst="ellipse">
          <a:avLst/>
        </a:prstGeom>
        <a:solidFill>
          <a:schemeClr val="accent5">
            <a:hueOff val="662110"/>
            <a:satOff val="384"/>
            <a:lumOff val="379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600" kern="1200" dirty="0" smtClean="0"/>
            <a:t>Crop and Seed Selection</a:t>
          </a:r>
          <a:endParaRPr lang="en-TT" sz="1600" kern="1200" dirty="0"/>
        </a:p>
      </dsp:txBody>
      <dsp:txXfrm>
        <a:off x="4221256" y="2708205"/>
        <a:ext cx="1170070" cy="1097141"/>
      </dsp:txXfrm>
    </dsp:sp>
    <dsp:sp modelId="{D21160F9-DD70-46C3-9C41-26F417271D0A}">
      <dsp:nvSpPr>
        <dsp:cNvPr id="0" name=""/>
        <dsp:cNvSpPr/>
      </dsp:nvSpPr>
      <dsp:spPr>
        <a:xfrm>
          <a:off x="2638409" y="1021129"/>
          <a:ext cx="1525559" cy="1661088"/>
        </a:xfrm>
        <a:prstGeom prst="ellipse">
          <a:avLst/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600" kern="1200" dirty="0" smtClean="0"/>
            <a:t>Agricultural Inputs</a:t>
          </a:r>
          <a:endParaRPr lang="en-TT" sz="1600" kern="1200" dirty="0"/>
        </a:p>
      </dsp:txBody>
      <dsp:txXfrm>
        <a:off x="2861822" y="1264390"/>
        <a:ext cx="1078733" cy="1174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96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1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650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917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9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06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33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54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69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7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02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1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71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6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5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63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3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9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le.de.souza.13@gmail.com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T" dirty="0" smtClean="0"/>
              <a:t>Importance of Soil Testing</a:t>
            </a:r>
            <a:endParaRPr lang="en-T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720524"/>
          </a:xfrm>
        </p:spPr>
        <p:txBody>
          <a:bodyPr>
            <a:normAutofit/>
          </a:bodyPr>
          <a:lstStyle/>
          <a:p>
            <a:r>
              <a:rPr lang="en-TT" dirty="0" smtClean="0"/>
              <a:t>Gabrielle de Souza</a:t>
            </a:r>
          </a:p>
          <a:p>
            <a:r>
              <a:rPr lang="en-TT" dirty="0" smtClean="0"/>
              <a:t>Soil Scientist</a:t>
            </a:r>
            <a:endParaRPr lang="en-TT" dirty="0" smtClean="0"/>
          </a:p>
          <a:p>
            <a:endParaRPr lang="en-T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28" y="3657597"/>
            <a:ext cx="2524817" cy="13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644" y="724555"/>
            <a:ext cx="9601196" cy="1303867"/>
          </a:xfrm>
        </p:spPr>
        <p:txBody>
          <a:bodyPr/>
          <a:lstStyle/>
          <a:p>
            <a:r>
              <a:rPr lang="en-TT" dirty="0" smtClean="0"/>
              <a:t>How do you take a soil sample?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369713"/>
            <a:ext cx="7762442" cy="3671649"/>
          </a:xfrm>
        </p:spPr>
        <p:txBody>
          <a:bodyPr>
            <a:normAutofit lnSpcReduction="10000"/>
          </a:bodyPr>
          <a:lstStyle/>
          <a:p>
            <a:r>
              <a:rPr lang="en-TT" dirty="0" smtClean="0"/>
              <a:t>Before taking a soil sample, it is important to use clean materials and equipment.</a:t>
            </a:r>
          </a:p>
          <a:p>
            <a:r>
              <a:rPr lang="en-TT" dirty="0" smtClean="0"/>
              <a:t>Select a spot (15 x 15cm), free from plants, leaf litter and mulch.</a:t>
            </a:r>
          </a:p>
          <a:p>
            <a:r>
              <a:rPr lang="en-TT" dirty="0" smtClean="0"/>
              <a:t>Use soil auger/ spade</a:t>
            </a:r>
            <a:r>
              <a:rPr lang="en-TT" dirty="0"/>
              <a:t>/</a:t>
            </a:r>
            <a:r>
              <a:rPr lang="en-TT" dirty="0" smtClean="0"/>
              <a:t> shovel and dig to soil depth of 0-15cm (30cm)</a:t>
            </a:r>
          </a:p>
          <a:p>
            <a:r>
              <a:rPr lang="en-TT" dirty="0" smtClean="0"/>
              <a:t>Place soil sample in labelled sample bag </a:t>
            </a:r>
          </a:p>
          <a:p>
            <a:r>
              <a:rPr lang="en-TT" dirty="0" smtClean="0"/>
              <a:t>Send sample to laboratory for analysis </a:t>
            </a:r>
          </a:p>
          <a:p>
            <a:endParaRPr lang="en-T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776" y="2369713"/>
            <a:ext cx="3360365" cy="40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7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08645"/>
            <a:ext cx="9601196" cy="898183"/>
          </a:xfrm>
        </p:spPr>
        <p:txBody>
          <a:bodyPr/>
          <a:lstStyle/>
          <a:p>
            <a:r>
              <a:rPr lang="en-US" dirty="0" smtClean="0"/>
              <a:t>Taking a soil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5" y="1529368"/>
            <a:ext cx="3675843" cy="47201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48" y="1529365"/>
            <a:ext cx="3517004" cy="4720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2" y="6272011"/>
            <a:ext cx="40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Shivan</a:t>
            </a:r>
            <a:r>
              <a:rPr lang="en-US" dirty="0" smtClean="0"/>
              <a:t> </a:t>
            </a:r>
            <a:r>
              <a:rPr lang="en-US" dirty="0" err="1" smtClean="0"/>
              <a:t>Gajadhar</a:t>
            </a:r>
            <a:r>
              <a:rPr lang="en-US" dirty="0" smtClean="0"/>
              <a:t>, Agricultural Assistant 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52" y="1529365"/>
            <a:ext cx="3433295" cy="47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Weighing soil for analyses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50" y="2514803"/>
            <a:ext cx="4564247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10" y="2514803"/>
            <a:ext cx="4114800" cy="3275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1550" y="5832678"/>
            <a:ext cx="4564247" cy="37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Ronald Cox, Soil Research Technician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97710" y="5832678"/>
            <a:ext cx="4114800" cy="37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Shanti </a:t>
            </a:r>
            <a:r>
              <a:rPr lang="en-US" dirty="0" err="1" smtClean="0"/>
              <a:t>Ramgoolam</a:t>
            </a:r>
            <a:r>
              <a:rPr lang="en-US" dirty="0" smtClean="0"/>
              <a:t>, Laboratory Assistant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2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34" y="2678546"/>
            <a:ext cx="4102331" cy="3075709"/>
          </a:xfrm>
        </p:spPr>
      </p:pic>
      <p:sp>
        <p:nvSpPr>
          <p:cNvPr id="5" name="TextBox 4"/>
          <p:cNvSpPr txBox="1"/>
          <p:nvPr/>
        </p:nvSpPr>
        <p:spPr>
          <a:xfrm>
            <a:off x="4044834" y="5754255"/>
            <a:ext cx="410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Gabrielle de Souza, </a:t>
            </a:r>
            <a:r>
              <a:rPr lang="en-US" dirty="0" smtClean="0"/>
              <a:t>Soil Scientist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801828"/>
            <a:ext cx="9601196" cy="975457"/>
          </a:xfrm>
        </p:spPr>
        <p:txBody>
          <a:bodyPr/>
          <a:lstStyle/>
          <a:p>
            <a:r>
              <a:rPr lang="en-US" dirty="0" smtClean="0"/>
              <a:t>Filtering substrate for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7" y="1777285"/>
            <a:ext cx="3219718" cy="4456090"/>
          </a:xfrm>
        </p:spPr>
      </p:pic>
      <p:sp>
        <p:nvSpPr>
          <p:cNvPr id="5" name="TextBox 4"/>
          <p:cNvSpPr txBox="1"/>
          <p:nvPr/>
        </p:nvSpPr>
        <p:spPr>
          <a:xfrm>
            <a:off x="4262906" y="6233375"/>
            <a:ext cx="369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Sherry Small, Soil Research Technician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Analyses on the Flame Photometer</a:t>
            </a:r>
            <a:endParaRPr lang="en-T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27" y="2431473"/>
            <a:ext cx="3803073" cy="3431370"/>
          </a:xfrm>
        </p:spPr>
      </p:pic>
      <p:sp>
        <p:nvSpPr>
          <p:cNvPr id="5" name="TextBox 4"/>
          <p:cNvSpPr txBox="1"/>
          <p:nvPr/>
        </p:nvSpPr>
        <p:spPr>
          <a:xfrm>
            <a:off x="4044834" y="5862843"/>
            <a:ext cx="410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Gabrielle de Souza, </a:t>
            </a:r>
            <a:r>
              <a:rPr lang="en-US" dirty="0" smtClean="0"/>
              <a:t>Soil Scientist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4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982132"/>
            <a:ext cx="10882647" cy="9239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Phosphorus analysis using </a:t>
            </a:r>
            <a:r>
              <a:rPr lang="en-US" dirty="0" err="1" smtClean="0"/>
              <a:t>uv-vis</a:t>
            </a:r>
            <a:r>
              <a:rPr lang="en-US" dirty="0" smtClean="0"/>
              <a:t> spectrophotometer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sp>
        <p:nvSpPr>
          <p:cNvPr id="7" name="TextBox 6"/>
          <p:cNvSpPr txBox="1"/>
          <p:nvPr/>
        </p:nvSpPr>
        <p:spPr>
          <a:xfrm>
            <a:off x="4335643" y="5875338"/>
            <a:ext cx="369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Sherry Small, Soil Research Technician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34" y="592428"/>
            <a:ext cx="6425683" cy="5666703"/>
          </a:xfrm>
        </p:spPr>
      </p:pic>
    </p:spTree>
    <p:extLst>
      <p:ext uri="{BB962C8B-B14F-4D97-AF65-F5344CB8AC3E}">
        <p14:creationId xmlns:p14="http://schemas.microsoft.com/office/powerpoint/2010/main" val="42691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979" y="231819"/>
            <a:ext cx="9601196" cy="1303867"/>
          </a:xfrm>
        </p:spPr>
        <p:txBody>
          <a:bodyPr/>
          <a:lstStyle/>
          <a:p>
            <a:r>
              <a:rPr lang="en-TT" dirty="0" smtClean="0"/>
              <a:t>Soil Test Reports</a:t>
            </a:r>
            <a:endParaRPr lang="en-T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4" y="1197735"/>
            <a:ext cx="4971246" cy="507427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0" y="1197735"/>
            <a:ext cx="5022761" cy="507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944" y="643944"/>
            <a:ext cx="10895525" cy="56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11498" y="834055"/>
            <a:ext cx="430646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Importance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of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Soil Testing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Relative sizes of sand, silt, cla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126717"/>
            <a:ext cx="3816096" cy="2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40" y="3419378"/>
            <a:ext cx="4840308" cy="27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492735"/>
            <a:ext cx="11165982" cy="9459926"/>
          </a:xfrm>
        </p:spPr>
      </p:pic>
    </p:spTree>
    <p:extLst>
      <p:ext uri="{BB962C8B-B14F-4D97-AF65-F5344CB8AC3E}">
        <p14:creationId xmlns:p14="http://schemas.microsoft.com/office/powerpoint/2010/main" val="19277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Thank </a:t>
            </a:r>
            <a:r>
              <a:rPr lang="en-TT" dirty="0" smtClean="0"/>
              <a:t>You</a:t>
            </a:r>
            <a:br>
              <a:rPr lang="en-TT" dirty="0" smtClean="0"/>
            </a:br>
            <a:endParaRPr lang="en-T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2498938"/>
            <a:ext cx="4611708" cy="3620037"/>
          </a:xfrm>
        </p:spPr>
      </p:pic>
      <p:sp>
        <p:nvSpPr>
          <p:cNvPr id="7" name="TextBox 6"/>
          <p:cNvSpPr txBox="1"/>
          <p:nvPr/>
        </p:nvSpPr>
        <p:spPr>
          <a:xfrm>
            <a:off x="1400345" y="3525808"/>
            <a:ext cx="4884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sz="2400" b="1" dirty="0" smtClean="0"/>
              <a:t>For more information:</a:t>
            </a:r>
          </a:p>
          <a:p>
            <a:r>
              <a:rPr lang="en-TT" sz="2400" b="1" dirty="0" smtClean="0">
                <a:hlinkClick r:id="rId3"/>
              </a:rPr>
              <a:t>g</a:t>
            </a:r>
            <a:r>
              <a:rPr lang="en-TT" sz="2400" b="1" dirty="0" smtClean="0">
                <a:hlinkClick r:id="rId3"/>
              </a:rPr>
              <a:t>abrielle.de.souza.13@gmail.com</a:t>
            </a:r>
            <a:r>
              <a:rPr lang="en-TT" sz="2400" b="1" dirty="0" smtClean="0"/>
              <a:t> </a:t>
            </a:r>
            <a:endParaRPr lang="en-TT" sz="2400" b="1" dirty="0"/>
          </a:p>
        </p:txBody>
      </p:sp>
    </p:spTree>
    <p:extLst>
      <p:ext uri="{BB962C8B-B14F-4D97-AF65-F5344CB8AC3E}">
        <p14:creationId xmlns:p14="http://schemas.microsoft.com/office/powerpoint/2010/main" val="18707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soil?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566" y="2427104"/>
            <a:ext cx="3044581" cy="3767634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35" y="2392819"/>
            <a:ext cx="3193961" cy="3943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6693" y="2562896"/>
            <a:ext cx="4365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Soil is a material composed of </a:t>
            </a:r>
            <a:r>
              <a:rPr lang="en-US" sz="2400" dirty="0" smtClean="0"/>
              <a:t>four components </a:t>
            </a:r>
            <a:r>
              <a:rPr lang="en-US" sz="2400" dirty="0"/>
              <a:t>— minerals</a:t>
            </a:r>
            <a:r>
              <a:rPr lang="en-US" sz="2400" dirty="0" smtClean="0"/>
              <a:t>, </a:t>
            </a:r>
            <a:r>
              <a:rPr lang="en-US" sz="2400" dirty="0"/>
              <a:t>organic </a:t>
            </a:r>
            <a:r>
              <a:rPr lang="en-US" sz="2400" dirty="0" smtClean="0"/>
              <a:t>matter, air, </a:t>
            </a:r>
            <a:r>
              <a:rPr lang="en-US" sz="2400" dirty="0"/>
              <a:t>and water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9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What is a soil test?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5313" y="2485622"/>
            <a:ext cx="7031864" cy="3529982"/>
          </a:xfrm>
        </p:spPr>
        <p:txBody>
          <a:bodyPr>
            <a:normAutofit/>
          </a:bodyPr>
          <a:lstStyle/>
          <a:p>
            <a:r>
              <a:rPr lang="en-TT" sz="2400" dirty="0"/>
              <a:t>A soil test </a:t>
            </a:r>
            <a:r>
              <a:rPr lang="en-TT" sz="2400" dirty="0" smtClean="0"/>
              <a:t>is a test which can </a:t>
            </a:r>
            <a:r>
              <a:rPr lang="en-TT" sz="2400" dirty="0"/>
              <a:t>determine the current fertility and health of your soil</a:t>
            </a:r>
            <a:r>
              <a:rPr lang="en-TT" sz="2400" dirty="0" smtClean="0"/>
              <a:t>.</a:t>
            </a:r>
          </a:p>
          <a:p>
            <a:endParaRPr lang="en-TT" sz="2400" dirty="0"/>
          </a:p>
          <a:p>
            <a:r>
              <a:rPr lang="en-TT" sz="2400" dirty="0" smtClean="0"/>
              <a:t>It is </a:t>
            </a:r>
            <a:r>
              <a:rPr lang="en-TT" sz="2400" dirty="0"/>
              <a:t>used </a:t>
            </a:r>
            <a:r>
              <a:rPr lang="en-TT" sz="2400" dirty="0" smtClean="0"/>
              <a:t>to determine </a:t>
            </a:r>
            <a:r>
              <a:rPr lang="en-TT" sz="2400" dirty="0"/>
              <a:t>the pH and fertility </a:t>
            </a:r>
            <a:r>
              <a:rPr lang="en-TT" sz="2400" dirty="0" smtClean="0"/>
              <a:t>level. This is </a:t>
            </a:r>
            <a:r>
              <a:rPr lang="en-TT" sz="2400" dirty="0"/>
              <a:t>the first step in planning a sound nutrient management program.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77" y="2485622"/>
            <a:ext cx="3156011" cy="35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072284"/>
            <a:ext cx="9601196" cy="1303867"/>
          </a:xfrm>
        </p:spPr>
        <p:txBody>
          <a:bodyPr/>
          <a:lstStyle/>
          <a:p>
            <a:r>
              <a:rPr lang="en-TT" dirty="0" smtClean="0"/>
              <a:t>Reasons for Soil Testing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665" y="2472743"/>
            <a:ext cx="9509985" cy="3568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T" sz="2400" dirty="0"/>
              <a:t>A soil test is important for several reasons: </a:t>
            </a:r>
            <a:endParaRPr lang="en-TT" sz="2400" dirty="0" smtClean="0"/>
          </a:p>
          <a:p>
            <a:pPr lvl="1"/>
            <a:r>
              <a:rPr lang="en-TT" sz="2400" dirty="0"/>
              <a:t>T</a:t>
            </a:r>
            <a:r>
              <a:rPr lang="en-TT" sz="2400" dirty="0" smtClean="0"/>
              <a:t>o </a:t>
            </a:r>
            <a:r>
              <a:rPr lang="en-TT" sz="2400" dirty="0"/>
              <a:t>optimize crop production, </a:t>
            </a:r>
            <a:endParaRPr lang="en-TT" sz="2400" dirty="0" smtClean="0"/>
          </a:p>
          <a:p>
            <a:pPr lvl="1"/>
            <a:r>
              <a:rPr lang="en-TT" sz="2400" dirty="0" smtClean="0"/>
              <a:t>To </a:t>
            </a:r>
            <a:r>
              <a:rPr lang="en-TT" sz="2400" dirty="0"/>
              <a:t>protect the environment </a:t>
            </a:r>
            <a:r>
              <a:rPr lang="en-TT" sz="2400" dirty="0" smtClean="0"/>
              <a:t>from the misuse of agricultural inputs</a:t>
            </a:r>
          </a:p>
          <a:p>
            <a:pPr lvl="1"/>
            <a:r>
              <a:rPr lang="en-TT" sz="2400" dirty="0" smtClean="0"/>
              <a:t>To </a:t>
            </a:r>
            <a:r>
              <a:rPr lang="en-TT" sz="2400" dirty="0"/>
              <a:t>aid in the diagnosis of plant </a:t>
            </a:r>
            <a:r>
              <a:rPr lang="en-TT" sz="2400" dirty="0" smtClean="0"/>
              <a:t>problems</a:t>
            </a:r>
            <a:r>
              <a:rPr lang="en-TT" sz="2400" dirty="0"/>
              <a:t>, </a:t>
            </a:r>
            <a:r>
              <a:rPr lang="en-TT" sz="2400" dirty="0" smtClean="0"/>
              <a:t> </a:t>
            </a:r>
          </a:p>
          <a:p>
            <a:pPr lvl="1"/>
            <a:r>
              <a:rPr lang="en-TT" sz="2400" dirty="0" smtClean="0"/>
              <a:t>To </a:t>
            </a:r>
            <a:r>
              <a:rPr lang="en-TT" sz="2400" dirty="0"/>
              <a:t>save money and conserve energy by applying only the amount of fertilizer </a:t>
            </a:r>
            <a:r>
              <a:rPr lang="en-TT" sz="2400" dirty="0" smtClean="0"/>
              <a:t>needed.</a:t>
            </a:r>
          </a:p>
          <a:p>
            <a:pPr lvl="1"/>
            <a:r>
              <a:rPr lang="en-TT" sz="2400" dirty="0" smtClean="0"/>
              <a:t>To serve as a guideline for land use and management. </a:t>
            </a:r>
            <a:endParaRPr lang="en-TT" sz="2400" dirty="0"/>
          </a:p>
        </p:txBody>
      </p:sp>
    </p:spTree>
    <p:extLst>
      <p:ext uri="{BB962C8B-B14F-4D97-AF65-F5344CB8AC3E}">
        <p14:creationId xmlns:p14="http://schemas.microsoft.com/office/powerpoint/2010/main" val="2797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8" y="618186"/>
            <a:ext cx="10657939" cy="5563673"/>
          </a:xfrm>
        </p:spPr>
      </p:pic>
      <p:sp>
        <p:nvSpPr>
          <p:cNvPr id="5" name="TextBox 4"/>
          <p:cNvSpPr txBox="1"/>
          <p:nvPr/>
        </p:nvSpPr>
        <p:spPr>
          <a:xfrm>
            <a:off x="695459" y="6426558"/>
            <a:ext cx="543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dirty="0" smtClean="0"/>
              <a:t>Source: </a:t>
            </a:r>
            <a:r>
              <a:rPr lang="en-TT" dirty="0" err="1" smtClean="0"/>
              <a:t>Erdogan</a:t>
            </a:r>
            <a:r>
              <a:rPr lang="en-TT" dirty="0" smtClean="0"/>
              <a:t> et al. (2021)</a:t>
            </a: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21323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918" y="339858"/>
            <a:ext cx="9601196" cy="1179850"/>
          </a:xfrm>
        </p:spPr>
        <p:txBody>
          <a:bodyPr/>
          <a:lstStyle/>
          <a:p>
            <a:r>
              <a:rPr lang="en-TT" dirty="0" smtClean="0"/>
              <a:t>Good Management Practices for Soil</a:t>
            </a:r>
            <a:endParaRPr lang="en-TT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759351"/>
              </p:ext>
            </p:extLst>
          </p:nvPr>
        </p:nvGraphicFramePr>
        <p:xfrm>
          <a:off x="1295400" y="2137893"/>
          <a:ext cx="9601200" cy="3737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6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18186"/>
            <a:ext cx="10637949" cy="5615189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7" name="TextBox 6"/>
          <p:cNvSpPr txBox="1"/>
          <p:nvPr/>
        </p:nvSpPr>
        <p:spPr>
          <a:xfrm>
            <a:off x="579549" y="6413679"/>
            <a:ext cx="588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dirty="0" smtClean="0"/>
              <a:t>Source: Baker Lime (RHI </a:t>
            </a:r>
            <a:r>
              <a:rPr lang="en-TT" dirty="0" err="1" smtClean="0"/>
              <a:t>Magnesita</a:t>
            </a:r>
            <a:r>
              <a:rPr lang="en-TT" dirty="0" smtClean="0"/>
              <a:t>), 2021</a:t>
            </a: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17001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Components of Soil Testing</a:t>
            </a:r>
            <a:endParaRPr lang="en-T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51" y="2627939"/>
            <a:ext cx="24193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561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1247</TotalTime>
  <Words>332</Words>
  <Application>Microsoft Office PowerPoint</Application>
  <PresentationFormat>Widescreen</PresentationFormat>
  <Paragraphs>51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Garamond</vt:lpstr>
      <vt:lpstr>Organic</vt:lpstr>
      <vt:lpstr>Importance of Soil Testing</vt:lpstr>
      <vt:lpstr>PowerPoint Presentation</vt:lpstr>
      <vt:lpstr>What is soil?</vt:lpstr>
      <vt:lpstr>What is a soil test?</vt:lpstr>
      <vt:lpstr>Reasons for Soil Testing</vt:lpstr>
      <vt:lpstr>PowerPoint Presentation</vt:lpstr>
      <vt:lpstr>Good Management Practices for Soil</vt:lpstr>
      <vt:lpstr>PowerPoint Presentation</vt:lpstr>
      <vt:lpstr>Components of Soil Testing</vt:lpstr>
      <vt:lpstr>How do you take a soil sample?</vt:lpstr>
      <vt:lpstr>Taking a soil sample</vt:lpstr>
      <vt:lpstr>Weighing soil for analyses</vt:lpstr>
      <vt:lpstr>pH Analysis</vt:lpstr>
      <vt:lpstr>Filtering substrate for analysis</vt:lpstr>
      <vt:lpstr>Analyses on the Flame Photometer</vt:lpstr>
      <vt:lpstr>Phosphorus analysis using uv-vis spectrophotometer</vt:lpstr>
      <vt:lpstr>PowerPoint Presentation</vt:lpstr>
      <vt:lpstr>Soil Test Reports</vt:lpstr>
      <vt:lpstr>PowerPoint Presentation</vt:lpstr>
      <vt:lpstr>PowerPoint Presentation</vt:lpstr>
      <vt:lpstr>Thank You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Importance of Soil Testing</dc:title>
  <dc:creator>SOILS01</dc:creator>
  <cp:lastModifiedBy>user</cp:lastModifiedBy>
  <cp:revision>63</cp:revision>
  <dcterms:created xsi:type="dcterms:W3CDTF">2021-10-25T15:45:45Z</dcterms:created>
  <dcterms:modified xsi:type="dcterms:W3CDTF">2023-12-22T12:33:33Z</dcterms:modified>
</cp:coreProperties>
</file>